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84"/>
  </p:normalViewPr>
  <p:slideViewPr>
    <p:cSldViewPr snapToGrid="0" snapToObjects="1">
      <p:cViewPr varScale="1">
        <p:scale>
          <a:sx n="88" d="100"/>
          <a:sy n="88" d="100"/>
        </p:scale>
        <p:origin x="128" y="5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09575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782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8640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522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27197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667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275361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617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56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B61BEF0D-F0BB-DE4B-95CE-6DB70DBA9567}" type="datetimeFigureOut">
              <a:rPr lang="en-US" smtClean="0"/>
              <a:pPr/>
              <a:t>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1889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1BEF0D-F0BB-DE4B-95CE-6DB70DBA9567}" type="datetimeFigureOut">
              <a:rPr lang="en-US" smtClean="0"/>
              <a:pPr/>
              <a:t>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066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61BEF0D-F0BB-DE4B-95CE-6DB70DBA9567}" type="datetimeFigureOut">
              <a:rPr lang="en-US" smtClean="0"/>
              <a:pPr/>
              <a:t>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75504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ge18image13329792">
            <a:extLst>
              <a:ext uri="{FF2B5EF4-FFF2-40B4-BE49-F238E27FC236}">
                <a16:creationId xmlns:a16="http://schemas.microsoft.com/office/drawing/2014/main" id="{85E2FDF6-A81B-1F4A-8CE6-6626040572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8image13329408">
            <a:extLst>
              <a:ext uri="{FF2B5EF4-FFF2-40B4-BE49-F238E27FC236}">
                <a16:creationId xmlns:a16="http://schemas.microsoft.com/office/drawing/2014/main" id="{5DCCF85E-68FB-4B49-B648-374C4F6469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308225"/>
            <a:ext cx="876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8image13330368">
            <a:extLst>
              <a:ext uri="{FF2B5EF4-FFF2-40B4-BE49-F238E27FC236}">
                <a16:creationId xmlns:a16="http://schemas.microsoft.com/office/drawing/2014/main" id="{D43D121C-1DF7-0547-BE44-97C9CF6688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age18image13329600">
            <a:extLst>
              <a:ext uri="{FF2B5EF4-FFF2-40B4-BE49-F238E27FC236}">
                <a16:creationId xmlns:a16="http://schemas.microsoft.com/office/drawing/2014/main" id="{1DBA75B1-E7F9-414E-B7F3-3FB7CCE57A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8image13330560">
            <a:extLst>
              <a:ext uri="{FF2B5EF4-FFF2-40B4-BE49-F238E27FC236}">
                <a16:creationId xmlns:a16="http://schemas.microsoft.com/office/drawing/2014/main" id="{3DAA3D39-1180-1C4C-8456-A6E41B65D3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8500" y="-2308225"/>
            <a:ext cx="52070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8image13330944">
            <a:extLst>
              <a:ext uri="{FF2B5EF4-FFF2-40B4-BE49-F238E27FC236}">
                <a16:creationId xmlns:a16="http://schemas.microsoft.com/office/drawing/2014/main" id="{E8012DD4-9357-6744-8B01-4014CD360E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0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age18image13330176">
            <a:extLst>
              <a:ext uri="{FF2B5EF4-FFF2-40B4-BE49-F238E27FC236}">
                <a16:creationId xmlns:a16="http://schemas.microsoft.com/office/drawing/2014/main" id="{2486C2D3-474F-444A-A465-2FDE5B733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page18image13330752">
            <a:extLst>
              <a:ext uri="{FF2B5EF4-FFF2-40B4-BE49-F238E27FC236}">
                <a16:creationId xmlns:a16="http://schemas.microsoft.com/office/drawing/2014/main" id="{3D3B0F79-BFBF-E24E-AA24-E4B40AFC20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4000" y="-2308225"/>
            <a:ext cx="52070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8image13331136">
            <a:extLst>
              <a:ext uri="{FF2B5EF4-FFF2-40B4-BE49-F238E27FC236}">
                <a16:creationId xmlns:a16="http://schemas.microsoft.com/office/drawing/2014/main" id="{B051F38F-B4DB-5947-B856-2517FB1667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15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8image13329984">
            <a:extLst>
              <a:ext uri="{FF2B5EF4-FFF2-40B4-BE49-F238E27FC236}">
                <a16:creationId xmlns:a16="http://schemas.microsoft.com/office/drawing/2014/main" id="{4AA537CA-414F-B843-BA5D-4EEF4593A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255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page18image13331328">
            <a:extLst>
              <a:ext uri="{FF2B5EF4-FFF2-40B4-BE49-F238E27FC236}">
                <a16:creationId xmlns:a16="http://schemas.microsoft.com/office/drawing/2014/main" id="{2DA54F6B-50D8-7E4F-B03F-C1103E7A76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79500" y="-2308225"/>
            <a:ext cx="8763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page18image13331520">
            <a:extLst>
              <a:ext uri="{FF2B5EF4-FFF2-40B4-BE49-F238E27FC236}">
                <a16:creationId xmlns:a16="http://schemas.microsoft.com/office/drawing/2014/main" id="{84C87AE9-EF0C-EE4A-A2A2-95A701EB7C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0" y="-2308225"/>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8image13171328">
            <a:extLst>
              <a:ext uri="{FF2B5EF4-FFF2-40B4-BE49-F238E27FC236}">
                <a16:creationId xmlns:a16="http://schemas.microsoft.com/office/drawing/2014/main" id="{F5E239E6-0C86-784D-9C2F-58A204FE5F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9700" y="929826"/>
            <a:ext cx="12700" cy="1879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B3CDBFE-D7EE-2E4B-9EC0-1F71041AD3F8}"/>
              </a:ext>
            </a:extLst>
          </p:cNvPr>
          <p:cNvSpPr/>
          <p:nvPr/>
        </p:nvSpPr>
        <p:spPr>
          <a:xfrm>
            <a:off x="381000" y="287439"/>
            <a:ext cx="5539786" cy="400110"/>
          </a:xfrm>
          <a:prstGeom prst="rect">
            <a:avLst/>
          </a:prstGeom>
        </p:spPr>
        <p:txBody>
          <a:bodyPr wrap="none">
            <a:spAutoFit/>
          </a:bodyPr>
          <a:lstStyle/>
          <a:p>
            <a:pPr lvl="0" defTabSz="914400" eaLnBrk="0" fontAlgn="base" hangingPunct="0">
              <a:spcBef>
                <a:spcPct val="0"/>
              </a:spcBef>
              <a:spcAft>
                <a:spcPct val="0"/>
              </a:spcAft>
            </a:pPr>
            <a:r>
              <a:rPr lang="en-US" altLang="en-US" sz="2000" b="1" dirty="0">
                <a:latin typeface="Interstate"/>
              </a:rPr>
              <a:t>Glossary of Private Equity &amp; Venture Capital Terms</a:t>
            </a:r>
            <a:endParaRPr lang="en-US" altLang="en-US" sz="2000" b="1" dirty="0"/>
          </a:p>
        </p:txBody>
      </p:sp>
      <p:graphicFrame>
        <p:nvGraphicFramePr>
          <p:cNvPr id="6" name="Table 5">
            <a:extLst>
              <a:ext uri="{FF2B5EF4-FFF2-40B4-BE49-F238E27FC236}">
                <a16:creationId xmlns:a16="http://schemas.microsoft.com/office/drawing/2014/main" id="{F87AB0A9-C127-F54B-9D93-80DEFC2D549A}"/>
              </a:ext>
            </a:extLst>
          </p:cNvPr>
          <p:cNvGraphicFramePr>
            <a:graphicFrameLocks noGrp="1"/>
          </p:cNvGraphicFramePr>
          <p:nvPr>
            <p:extLst>
              <p:ext uri="{D42A27DB-BD31-4B8C-83A1-F6EECF244321}">
                <p14:modId xmlns:p14="http://schemas.microsoft.com/office/powerpoint/2010/main" val="2115520163"/>
              </p:ext>
            </p:extLst>
          </p:nvPr>
        </p:nvGraphicFramePr>
        <p:xfrm>
          <a:off x="381000" y="828228"/>
          <a:ext cx="11410044" cy="5440680"/>
        </p:xfrm>
        <a:graphic>
          <a:graphicData uri="http://schemas.openxmlformats.org/drawingml/2006/table">
            <a:tbl>
              <a:tblPr firstRow="1" bandRow="1">
                <a:tableStyleId>{5C22544A-7EE6-4342-B048-85BDC9FD1C3A}</a:tableStyleId>
              </a:tblPr>
              <a:tblGrid>
                <a:gridCol w="2852511">
                  <a:extLst>
                    <a:ext uri="{9D8B030D-6E8A-4147-A177-3AD203B41FA5}">
                      <a16:colId xmlns:a16="http://schemas.microsoft.com/office/drawing/2014/main" val="3809833643"/>
                    </a:ext>
                  </a:extLst>
                </a:gridCol>
                <a:gridCol w="2852511">
                  <a:extLst>
                    <a:ext uri="{9D8B030D-6E8A-4147-A177-3AD203B41FA5}">
                      <a16:colId xmlns:a16="http://schemas.microsoft.com/office/drawing/2014/main" val="2407820819"/>
                    </a:ext>
                  </a:extLst>
                </a:gridCol>
                <a:gridCol w="2852511">
                  <a:extLst>
                    <a:ext uri="{9D8B030D-6E8A-4147-A177-3AD203B41FA5}">
                      <a16:colId xmlns:a16="http://schemas.microsoft.com/office/drawing/2014/main" val="274242992"/>
                    </a:ext>
                  </a:extLst>
                </a:gridCol>
                <a:gridCol w="2852511">
                  <a:extLst>
                    <a:ext uri="{9D8B030D-6E8A-4147-A177-3AD203B41FA5}">
                      <a16:colId xmlns:a16="http://schemas.microsoft.com/office/drawing/2014/main" val="1296349445"/>
                    </a:ext>
                  </a:extLst>
                </a:gridCol>
              </a:tblGrid>
              <a:tr h="37084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Buyout (or management buyout)</a:t>
                      </a:r>
                      <a:r>
                        <a:rPr kumimoji="0" lang="en-US" altLang="en-US" sz="900" b="0" i="0" u="none" strike="noStrike" cap="none" normalizeH="0" baseline="0" dirty="0">
                          <a:ln>
                            <a:noFill/>
                          </a:ln>
                          <a:solidFill>
                            <a:srgbClr val="4C6070"/>
                          </a:solidFill>
                          <a:effectLst/>
                          <a:latin typeface="Interstate"/>
                        </a:rPr>
                        <a:t>. A type of private equity investment in which a fund provides capital to a company, typically acquiring a majority stake in the business. Private equity funds usually team with existing management to buy the business, although occasionally funds will source their own management team to acquire the company (known as a </a:t>
                      </a:r>
                      <a:r>
                        <a:rPr kumimoji="0" lang="en-US" altLang="en-US" sz="900" b="0" i="0" u="none" strike="noStrike" cap="none" normalizeH="0" baseline="0" dirty="0" err="1">
                          <a:ln>
                            <a:noFill/>
                          </a:ln>
                          <a:solidFill>
                            <a:srgbClr val="4C6070"/>
                          </a:solidFill>
                          <a:effectLst/>
                          <a:latin typeface="Interstate"/>
                        </a:rPr>
                        <a:t>buyin</a:t>
                      </a:r>
                      <a:r>
                        <a:rPr kumimoji="0" lang="en-US" altLang="en-US" sz="900" b="0" i="0" u="none" strike="noStrike" cap="none" normalizeH="0" baseline="0" dirty="0">
                          <a:ln>
                            <a:noFill/>
                          </a:ln>
                          <a:solidFill>
                            <a:srgbClr val="4C6070"/>
                          </a:solidFill>
                          <a:effectLst/>
                          <a:latin typeface="Interstate"/>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Carried interest</a:t>
                      </a:r>
                      <a:r>
                        <a:rPr kumimoji="0" lang="en-US" altLang="en-US" sz="900" b="0" i="0" u="none" strike="noStrike" cap="none" normalizeH="0" baseline="0" dirty="0">
                          <a:ln>
                            <a:noFill/>
                          </a:ln>
                          <a:solidFill>
                            <a:srgbClr val="4C6070"/>
                          </a:solidFill>
                          <a:effectLst/>
                          <a:latin typeface="Interstate"/>
                        </a:rPr>
                        <a:t>. A share of the gains of the fund which accrue to the general partner/fund manager. The calculation of carried interest is set out in the fund formation documents.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Co-investment</a:t>
                      </a:r>
                      <a:r>
                        <a:rPr kumimoji="0" lang="en-US" altLang="en-US" sz="900" b="0" i="0" u="none" strike="noStrike" cap="none" normalizeH="0" baseline="0" dirty="0">
                          <a:ln>
                            <a:noFill/>
                          </a:ln>
                          <a:solidFill>
                            <a:srgbClr val="4C6070"/>
                          </a:solidFill>
                          <a:effectLst/>
                          <a:latin typeface="Interstate"/>
                        </a:rPr>
                        <a:t>. This is a co-investment by an LP in a portfolio company alongside a fund, where the LP is an investor in such fund.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Commitment</a:t>
                      </a:r>
                      <a:r>
                        <a:rPr kumimoji="0" lang="en-US" altLang="en-US" sz="900" b="0" i="0" u="none" strike="noStrike" cap="none" normalizeH="0" baseline="0" dirty="0">
                          <a:ln>
                            <a:noFill/>
                          </a:ln>
                          <a:solidFill>
                            <a:srgbClr val="4C6070"/>
                          </a:solidFill>
                          <a:effectLst/>
                          <a:latin typeface="Interstate"/>
                        </a:rPr>
                        <a:t>. This is an LP’s contractual commitment to provide capital to a fund up to the amount subscribed by the</a:t>
                      </a:r>
                      <a:r>
                        <a:rPr lang="en-US" altLang="en-US" sz="900" dirty="0">
                          <a:solidFill>
                            <a:srgbClr val="4C6070"/>
                          </a:solidFill>
                          <a:latin typeface="Interstate"/>
                        </a:rPr>
                        <a:t> </a:t>
                      </a:r>
                      <a:r>
                        <a:rPr kumimoji="0" lang="en-US" altLang="en-US" sz="900" b="0" i="0" u="none" strike="noStrike" cap="none" normalizeH="0" baseline="0" dirty="0">
                          <a:ln>
                            <a:noFill/>
                          </a:ln>
                          <a:solidFill>
                            <a:srgbClr val="4C6070"/>
                          </a:solidFill>
                          <a:effectLst/>
                          <a:latin typeface="Interstate"/>
                        </a:rPr>
                        <a:t>LP and recorded in the fund documents. This is periodically drawn down by the GP in order to make investments in portfolio companies and to cover the fees and expenses of the fund.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Distribution</a:t>
                      </a:r>
                      <a:r>
                        <a:rPr kumimoji="0" lang="en-US" altLang="en-US" sz="900" b="0" i="0" u="none" strike="noStrike" cap="none" normalizeH="0" baseline="0" dirty="0">
                          <a:ln>
                            <a:noFill/>
                          </a:ln>
                          <a:solidFill>
                            <a:srgbClr val="4C6070"/>
                          </a:solidFill>
                          <a:effectLst/>
                          <a:latin typeface="Interstate"/>
                        </a:rPr>
                        <a:t>. Refers to all amounts returned by the fund to the limited partners. This can be in cash, or in shares or securities (known as distributions in specie).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Drawdown</a:t>
                      </a:r>
                      <a:r>
                        <a:rPr kumimoji="0" lang="en-US" altLang="en-US" sz="900" b="0" i="0" u="none" strike="noStrike" cap="none" normalizeH="0" baseline="0" dirty="0">
                          <a:ln>
                            <a:noFill/>
                          </a:ln>
                          <a:solidFill>
                            <a:srgbClr val="4C6070"/>
                          </a:solidFill>
                          <a:effectLst/>
                          <a:latin typeface="Interstate"/>
                        </a:rPr>
                        <a:t>. Limited partner commitments to a fund are drawn down as required over the life of the fund, to make investments and to pay the fees and expenses and other liabilities of the fund. When LPs are required to pay part of their commitment into the fund, the GP issues a drawdown notice. Both the amount and the timing of the notice of any drawdown must be in accordance with the fund formation documents. </a:t>
                      </a:r>
                    </a:p>
                    <a:p>
                      <a:endParaRPr lang="en-US" sz="900" dirty="0"/>
                    </a:p>
                  </a:txBody>
                  <a:tcP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Exit</a:t>
                      </a:r>
                      <a:r>
                        <a:rPr kumimoji="0" lang="en-US" altLang="en-US" sz="900" b="0" i="0" u="none" strike="noStrike" cap="none" normalizeH="0" baseline="0" dirty="0">
                          <a:ln>
                            <a:noFill/>
                          </a:ln>
                          <a:solidFill>
                            <a:srgbClr val="4C6070"/>
                          </a:solidFill>
                          <a:effectLst/>
                          <a:latin typeface="Interstate"/>
                        </a:rPr>
                        <a:t>. The </a:t>
                      </a:r>
                      <a:r>
                        <a:rPr kumimoji="0" lang="en-US" altLang="en-US" sz="900" b="0" i="0" u="none" strike="noStrike" cap="none" normalizeH="0" baseline="0" dirty="0" err="1">
                          <a:ln>
                            <a:noFill/>
                          </a:ln>
                          <a:solidFill>
                            <a:srgbClr val="4C6070"/>
                          </a:solidFill>
                          <a:effectLst/>
                          <a:latin typeface="Interstate"/>
                        </a:rPr>
                        <a:t>realisation</a:t>
                      </a:r>
                      <a:r>
                        <a:rPr kumimoji="0" lang="en-US" altLang="en-US" sz="900" b="0" i="0" u="none" strike="noStrike" cap="none" normalizeH="0" baseline="0" dirty="0">
                          <a:ln>
                            <a:noFill/>
                          </a:ln>
                          <a:solidFill>
                            <a:srgbClr val="4C6070"/>
                          </a:solidFill>
                          <a:effectLst/>
                          <a:latin typeface="Interstate"/>
                        </a:rPr>
                        <a:t> of an investment made by a fund. Common </a:t>
                      </a:r>
                      <a:r>
                        <a:rPr kumimoji="0" lang="en-US" altLang="en-US" sz="900" b="0" i="0" u="none" strike="noStrike" cap="none" normalizeH="0" baseline="0" dirty="0" err="1">
                          <a:ln>
                            <a:noFill/>
                          </a:ln>
                          <a:solidFill>
                            <a:srgbClr val="4C6070"/>
                          </a:solidFill>
                          <a:effectLst/>
                          <a:latin typeface="Interstate"/>
                        </a:rPr>
                        <a:t>realisation</a:t>
                      </a:r>
                      <a:r>
                        <a:rPr kumimoji="0" lang="en-US" altLang="en-US" sz="900" b="0" i="0" u="none" strike="noStrike" cap="none" normalizeH="0" baseline="0" dirty="0">
                          <a:ln>
                            <a:noFill/>
                          </a:ln>
                          <a:solidFill>
                            <a:srgbClr val="4C6070"/>
                          </a:solidFill>
                          <a:effectLst/>
                          <a:latin typeface="Interstate"/>
                        </a:rPr>
                        <a:t> routes include a sale of the business to another company (a trade sale), listing on a public stock exchange (often via an initial public offering) or a sale to another private equity investor.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Fund</a:t>
                      </a:r>
                      <a:r>
                        <a:rPr kumimoji="0" lang="en-US" altLang="en-US" sz="900" b="0" i="0" u="none" strike="noStrike" cap="none" normalizeH="0" baseline="0" dirty="0">
                          <a:ln>
                            <a:noFill/>
                          </a:ln>
                          <a:solidFill>
                            <a:srgbClr val="4C6070"/>
                          </a:solidFill>
                          <a:effectLst/>
                          <a:latin typeface="Interstate"/>
                        </a:rPr>
                        <a:t>. This is the generic term used to refer to any designated pool of investment capital targeted at any stage of private equity investment from start-up to large buyout, including those held by corporate entities, limited partnerships and other investment vehicles, established with the intent to exit these investments within a certain timeframe..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Fund (formation) documents</a:t>
                      </a:r>
                      <a:r>
                        <a:rPr kumimoji="0" lang="en-US" altLang="en-US" sz="900" b="0" i="0" u="none" strike="noStrike" cap="none" normalizeH="0" baseline="0" dirty="0">
                          <a:ln>
                            <a:noFill/>
                          </a:ln>
                          <a:solidFill>
                            <a:srgbClr val="4C6070"/>
                          </a:solidFill>
                          <a:effectLst/>
                          <a:latin typeface="Interstate"/>
                        </a:rPr>
                        <a:t>. These are the entire set of legal documents, including the Limited Partnership Agreement (LPA) or equivalent legally binding document and side letters agreed by the investors and the fund manager. Matters covered in the legal documentation include the establishment of the fund, management, and winding up of the fund and the economic terms agreed between the investors and the fund manager.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Fund of funds</a:t>
                      </a:r>
                      <a:r>
                        <a:rPr kumimoji="0" lang="en-US" altLang="en-US" sz="900" b="0" i="0" u="none" strike="noStrike" cap="none" normalizeH="0" baseline="0" dirty="0">
                          <a:ln>
                            <a:noFill/>
                          </a:ln>
                          <a:solidFill>
                            <a:srgbClr val="4C6070"/>
                          </a:solidFill>
                          <a:effectLst/>
                          <a:latin typeface="Interstate"/>
                        </a:rPr>
                        <a:t>. A private equity fund that primarily takes equity positions in other funds.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General partner (GP)</a:t>
                      </a:r>
                      <a:r>
                        <a:rPr kumimoji="0" lang="en-US" altLang="en-US" sz="900" b="0" i="0" u="none" strike="noStrike" cap="none" normalizeH="0" baseline="0" dirty="0">
                          <a:ln>
                            <a:noFill/>
                          </a:ln>
                          <a:solidFill>
                            <a:srgbClr val="4C6070"/>
                          </a:solidFill>
                          <a:effectLst/>
                          <a:latin typeface="Interstate"/>
                        </a:rPr>
                        <a:t>. GP is the term typically used to refer to different entities and professionals within a private equity firm which source, </a:t>
                      </a:r>
                      <a:r>
                        <a:rPr kumimoji="0" lang="en-US" altLang="en-US" sz="900" b="0" i="0" u="none" strike="noStrike" cap="none" normalizeH="0" baseline="0" dirty="0" err="1">
                          <a:ln>
                            <a:noFill/>
                          </a:ln>
                          <a:solidFill>
                            <a:srgbClr val="4C6070"/>
                          </a:solidFill>
                          <a:effectLst/>
                          <a:latin typeface="Interstate"/>
                        </a:rPr>
                        <a:t>analyse</a:t>
                      </a:r>
                      <a:r>
                        <a:rPr kumimoji="0" lang="en-US" altLang="en-US" sz="900" b="0" i="0" u="none" strike="noStrike" cap="none" normalizeH="0" baseline="0" dirty="0">
                          <a:ln>
                            <a:noFill/>
                          </a:ln>
                          <a:solidFill>
                            <a:srgbClr val="4C6070"/>
                          </a:solidFill>
                          <a:effectLst/>
                          <a:latin typeface="Interstate"/>
                        </a:rPr>
                        <a:t>, negotiate and advise on potential transactions as well as invest and manage the fund. In short, this is the person or entity with the responsibilities and obligations for the management of the fund, as set out in the fund formation documents.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Holding period</a:t>
                      </a:r>
                      <a:r>
                        <a:rPr kumimoji="0" lang="en-US" altLang="en-US" sz="900" b="0" i="0" u="none" strike="noStrike" cap="none" normalizeH="0" baseline="0" dirty="0">
                          <a:ln>
                            <a:noFill/>
                          </a:ln>
                          <a:solidFill>
                            <a:srgbClr val="4C6070"/>
                          </a:solidFill>
                          <a:effectLst/>
                          <a:latin typeface="Interstate"/>
                        </a:rPr>
                        <a:t>. The length of time an investment remains in a fund.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endParaRPr lang="en-US" sz="900" dirty="0"/>
                    </a:p>
                  </a:txBody>
                  <a:tcP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Investment period</a:t>
                      </a:r>
                      <a:r>
                        <a:rPr kumimoji="0" lang="en-US" altLang="en-US" sz="900" b="0" i="0" u="none" strike="noStrike" cap="none" normalizeH="0" baseline="0" dirty="0">
                          <a:ln>
                            <a:noFill/>
                          </a:ln>
                          <a:solidFill>
                            <a:srgbClr val="4C6070"/>
                          </a:solidFill>
                          <a:effectLst/>
                          <a:latin typeface="Interstate"/>
                        </a:rPr>
                        <a:t>. This is typically the initial few years of a fund’s term, during which time it is intended that the fund will make its investments.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IRR</a:t>
                      </a:r>
                      <a:r>
                        <a:rPr kumimoji="0" lang="en-US" altLang="en-US" sz="900" b="0" i="0" u="none" strike="noStrike" cap="none" normalizeH="0" baseline="0" dirty="0">
                          <a:ln>
                            <a:noFill/>
                          </a:ln>
                          <a:solidFill>
                            <a:srgbClr val="4C6070"/>
                          </a:solidFill>
                          <a:effectLst/>
                          <a:latin typeface="Interstate"/>
                        </a:rPr>
                        <a:t>. The internal rate of return, or IRR, is one of the calculations used to measure the return of a private equity fund. IRRs are used in private equity instead of time-weighted returns, which are more common in other asset classes. The IRR can be calculated on a net basis (net of fees, expenses and carried interest) or a gross basis (before fees, expenses and deduction of carried interest). The IRR is calculated as an </a:t>
                      </a:r>
                      <a:r>
                        <a:rPr kumimoji="0" lang="en-US" altLang="en-US" sz="900" b="0" i="0" u="none" strike="noStrike" cap="none" normalizeH="0" baseline="0" dirty="0" err="1">
                          <a:ln>
                            <a:noFill/>
                          </a:ln>
                          <a:solidFill>
                            <a:srgbClr val="4C6070"/>
                          </a:solidFill>
                          <a:effectLst/>
                          <a:latin typeface="Interstate"/>
                        </a:rPr>
                        <a:t>annualised</a:t>
                      </a:r>
                      <a:r>
                        <a:rPr kumimoji="0" lang="en-US" altLang="en-US" sz="900" b="0" i="0" u="none" strike="noStrike" cap="none" normalizeH="0" baseline="0" dirty="0">
                          <a:ln>
                            <a:noFill/>
                          </a:ln>
                          <a:solidFill>
                            <a:srgbClr val="4C6070"/>
                          </a:solidFill>
                          <a:effectLst/>
                          <a:latin typeface="Interstate"/>
                        </a:rPr>
                        <a:t>, compounded rate of return, using actual cash flows and annual valuations.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4C6070"/>
                        </a:solidFill>
                        <a:effectLst/>
                        <a:latin typeface="Interstat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J-curve</a:t>
                      </a:r>
                      <a:r>
                        <a:rPr kumimoji="0" lang="en-US" altLang="en-US" sz="900" b="0" i="0" u="none" strike="noStrike" cap="none" normalizeH="0" baseline="0" dirty="0">
                          <a:ln>
                            <a:noFill/>
                          </a:ln>
                          <a:solidFill>
                            <a:srgbClr val="4C6070"/>
                          </a:solidFill>
                          <a:effectLst/>
                          <a:latin typeface="Interstate"/>
                        </a:rPr>
                        <a:t>. This refers to the pattern of returns seen in a private equity/venture capital fund. The early years of a fund typically show a negative return as capital is invested but not yet generating a return. As the fund matures, the return moves into positive territory as portfolio company valuations increase and as exits (or sales) of companies occur.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Limited partner (LP)</a:t>
                      </a:r>
                      <a:r>
                        <a:rPr kumimoji="0" lang="en-US" altLang="en-US" sz="900" b="0" i="0" u="none" strike="noStrike" cap="none" normalizeH="0" baseline="0" dirty="0">
                          <a:ln>
                            <a:noFill/>
                          </a:ln>
                          <a:solidFill>
                            <a:srgbClr val="4C6070"/>
                          </a:solidFill>
                          <a:effectLst/>
                          <a:latin typeface="Interstate"/>
                        </a:rPr>
                        <a:t>. In a private equity/venture capital context, a limited partner is an investor in a fund, or put differently, a person or entity holding an investment interest (as distinct from a management interest) in a private equity fund.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Limited partnership</a:t>
                      </a:r>
                      <a:r>
                        <a:rPr kumimoji="0" lang="en-US" altLang="en-US" sz="900" b="0" i="0" u="none" strike="noStrike" cap="none" normalizeH="0" baseline="0" dirty="0">
                          <a:ln>
                            <a:noFill/>
                          </a:ln>
                          <a:solidFill>
                            <a:srgbClr val="4C6070"/>
                          </a:solidFill>
                          <a:effectLst/>
                          <a:latin typeface="Interstate"/>
                        </a:rPr>
                        <a:t>. A legal structure commonly used by many private equity funds. The partnership is usually a fixed- life investment vehicle, and consists of a general partner (the fund manager which has unlimited liability) and limited partners (the LPs which have limited liability and are not involved with the day-to-day operations of the fund).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4C6070"/>
                        </a:solidFill>
                        <a:effectLst/>
                        <a:latin typeface="Interstate"/>
                      </a:endParaRPr>
                    </a:p>
                    <a:p>
                      <a:endParaRPr lang="en-US" sz="900" dirty="0"/>
                    </a:p>
                  </a:txBody>
                  <a:tcPr>
                    <a:solidFill>
                      <a:schemeClr val="tx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Management fees</a:t>
                      </a:r>
                      <a:r>
                        <a:rPr kumimoji="0" lang="en-US" altLang="en-US" sz="900" b="0" i="0" u="none" strike="noStrike" cap="none" normalizeH="0" baseline="0" dirty="0">
                          <a:ln>
                            <a:noFill/>
                          </a:ln>
                          <a:solidFill>
                            <a:srgbClr val="4C6070"/>
                          </a:solidFill>
                          <a:effectLst/>
                          <a:latin typeface="Interstate"/>
                        </a:rPr>
                        <a:t>. This is the term used to refer to the fee/ profit share paid by the fund to the GP. For the GP to be able to employ and retain staff in order to invest and properly manage the fund until such time as profits are </a:t>
                      </a:r>
                      <a:r>
                        <a:rPr kumimoji="0" lang="en-US" altLang="en-US" sz="900" b="0" i="0" u="none" strike="noStrike" cap="none" normalizeH="0" baseline="0" dirty="0" err="1">
                          <a:ln>
                            <a:noFill/>
                          </a:ln>
                          <a:solidFill>
                            <a:srgbClr val="4C6070"/>
                          </a:solidFill>
                          <a:effectLst/>
                          <a:latin typeface="Interstate"/>
                        </a:rPr>
                        <a:t>realised</a:t>
                      </a:r>
                      <a:r>
                        <a:rPr kumimoji="0" lang="en-US" altLang="en-US" sz="900" b="0" i="0" u="none" strike="noStrike" cap="none" normalizeH="0" baseline="0" dirty="0">
                          <a:ln>
                            <a:noFill/>
                          </a:ln>
                          <a:solidFill>
                            <a:srgbClr val="4C6070"/>
                          </a:solidFill>
                          <a:effectLst/>
                          <a:latin typeface="Interstate"/>
                        </a:rPr>
                        <a:t>, it will typically receive, on a quarterly basis, an advance from LPs to cover the fund’s overhead costs. This management charge, generally funded out of LP commitments, is generally equal to a certain percentage of the committed capital of the fund during the investment period and thereafter a percentage of the cost of investments still held by the fund.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Portfolio company</a:t>
                      </a:r>
                      <a:r>
                        <a:rPr kumimoji="0" lang="en-US" altLang="en-US" sz="900" b="0" i="0" u="none" strike="noStrike" cap="none" normalizeH="0" baseline="0" dirty="0">
                          <a:ln>
                            <a:noFill/>
                          </a:ln>
                          <a:solidFill>
                            <a:srgbClr val="4C6070"/>
                          </a:solidFill>
                          <a:effectLst/>
                          <a:latin typeface="Interstate"/>
                        </a:rPr>
                        <a:t>. A company in which a fund has made an investment.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Private equity</a:t>
                      </a:r>
                      <a:r>
                        <a:rPr kumimoji="0" lang="en-US" altLang="en-US" sz="900" b="0" i="0" u="none" strike="noStrike" cap="none" normalizeH="0" baseline="0" dirty="0">
                          <a:ln>
                            <a:noFill/>
                          </a:ln>
                          <a:solidFill>
                            <a:srgbClr val="4C6070"/>
                          </a:solidFill>
                          <a:effectLst/>
                          <a:latin typeface="Interstate"/>
                        </a:rPr>
                        <a:t>. Private equity provides funding in equity form from funds to acquire a majority or minority stake in portfolio companies in different stages of development across a wide range of sectors.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Secondary fund</a:t>
                      </a:r>
                      <a:r>
                        <a:rPr kumimoji="0" lang="en-US" altLang="en-US" sz="900" b="0" i="0" u="none" strike="noStrike" cap="none" normalizeH="0" baseline="0" dirty="0">
                          <a:ln>
                            <a:noFill/>
                          </a:ln>
                          <a:solidFill>
                            <a:srgbClr val="4C6070"/>
                          </a:solidFill>
                          <a:effectLst/>
                          <a:latin typeface="Interstate"/>
                        </a:rPr>
                        <a:t>. A secondary fund is a vehicle that pools investor capital to acquire the limited partnership interests of investors in funds. Additionally, secondary funds sometimes buy the assets of a fund that has reached the end of its life to free up capital for its investors.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Track record</a:t>
                      </a:r>
                      <a:r>
                        <a:rPr kumimoji="0" lang="en-US" altLang="en-US" sz="900" b="0" i="0" u="none" strike="noStrike" cap="none" normalizeH="0" baseline="0" dirty="0">
                          <a:ln>
                            <a:noFill/>
                          </a:ln>
                          <a:solidFill>
                            <a:srgbClr val="4C6070"/>
                          </a:solidFill>
                          <a:effectLst/>
                          <a:latin typeface="Interstate"/>
                        </a:rPr>
                        <a:t>. The experience, history and past performance of a fund or its individual managers.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Venture capital</a:t>
                      </a:r>
                      <a:r>
                        <a:rPr kumimoji="0" lang="en-US" altLang="en-US" sz="900" b="0" i="0" u="none" strike="noStrike" cap="none" normalizeH="0" baseline="0" dirty="0">
                          <a:ln>
                            <a:noFill/>
                          </a:ln>
                          <a:solidFill>
                            <a:srgbClr val="4C6070"/>
                          </a:solidFill>
                          <a:effectLst/>
                          <a:latin typeface="Interstate"/>
                        </a:rPr>
                        <a:t>. Funding typically provided in equity form to companies in the early stages of their lifecycles, i.e. seed, early-stage, development or expansion.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a:ln>
                            <a:noFill/>
                          </a:ln>
                          <a:solidFill>
                            <a:srgbClr val="00A5D6"/>
                          </a:solidFill>
                          <a:effectLst/>
                          <a:latin typeface="Interstate"/>
                        </a:rPr>
                        <a:t>Vintage year</a:t>
                      </a:r>
                      <a:r>
                        <a:rPr kumimoji="0" lang="en-US" altLang="en-US" sz="900" b="0" i="0" u="none" strike="noStrike" cap="none" normalizeH="0" baseline="0" dirty="0">
                          <a:ln>
                            <a:noFill/>
                          </a:ln>
                          <a:solidFill>
                            <a:srgbClr val="4C6070"/>
                          </a:solidFill>
                          <a:effectLst/>
                          <a:latin typeface="Interstate"/>
                        </a:rPr>
                        <a:t>. Vintage year is generally the year of the first closing or, if later, the year in which management fees commence. </a:t>
                      </a:r>
                      <a:endParaRPr kumimoji="0" lang="en-US" altLang="en-US" sz="900" b="0" i="0" u="none" strike="noStrike" cap="none" normalizeH="0" baseline="0" dirty="0">
                        <a:ln>
                          <a:noFill/>
                        </a:ln>
                        <a:solidFill>
                          <a:schemeClr val="tx1"/>
                        </a:solidFill>
                        <a:effectLst/>
                      </a:endParaRPr>
                    </a:p>
                    <a:p>
                      <a:endParaRPr lang="en-US" sz="900" dirty="0"/>
                    </a:p>
                  </a:txBody>
                  <a:tcPr>
                    <a:solidFill>
                      <a:schemeClr val="tx1"/>
                    </a:solidFill>
                  </a:tcPr>
                </a:tc>
                <a:extLst>
                  <a:ext uri="{0D108BD9-81ED-4DB2-BD59-A6C34878D82A}">
                    <a16:rowId xmlns:a16="http://schemas.microsoft.com/office/drawing/2014/main" val="2761968075"/>
                  </a:ext>
                </a:extLst>
              </a:tr>
            </a:tbl>
          </a:graphicData>
        </a:graphic>
      </p:graphicFrame>
      <p:pic>
        <p:nvPicPr>
          <p:cNvPr id="20" name="Picture 14" descr="page18image13171328">
            <a:extLst>
              <a:ext uri="{FF2B5EF4-FFF2-40B4-BE49-F238E27FC236}">
                <a16:creationId xmlns:a16="http://schemas.microsoft.com/office/drawing/2014/main" id="{EA8708C3-FFFC-EC48-B396-D7BC909D69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19644" y="4490906"/>
            <a:ext cx="12700" cy="1879600"/>
          </a:xfrm>
          <a:prstGeom prst="rect">
            <a:avLst/>
          </a:prstGeom>
          <a:noFill/>
          <a:extLst>
            <a:ext uri="{909E8E84-426E-40DD-AFC4-6F175D3DCCD1}">
              <a14:hiddenFill xmlns:a14="http://schemas.microsoft.com/office/drawing/2010/main">
                <a:solidFill>
                  <a:srgbClr val="FFFFFF"/>
                </a:solidFill>
              </a14:hiddenFill>
            </a:ext>
          </a:extLst>
        </p:spPr>
      </p:pic>
      <p:pic>
        <p:nvPicPr>
          <p:cNvPr id="21" name="Grafik 4">
            <a:extLst>
              <a:ext uri="{FF2B5EF4-FFF2-40B4-BE49-F238E27FC236}">
                <a16:creationId xmlns:a16="http://schemas.microsoft.com/office/drawing/2014/main" id="{212FA558-AD67-3B4F-81D5-3122C45F5DB6}"/>
              </a:ext>
            </a:extLst>
          </p:cNvPr>
          <p:cNvPicPr>
            <a:picLocks noChangeAspect="1"/>
          </p:cNvPicPr>
          <p:nvPr/>
        </p:nvPicPr>
        <p:blipFill>
          <a:blip r:embed="rId6"/>
          <a:stretch>
            <a:fillRect/>
          </a:stretch>
        </p:blipFill>
        <p:spPr>
          <a:xfrm>
            <a:off x="8892421" y="6505798"/>
            <a:ext cx="3299579" cy="352202"/>
          </a:xfrm>
          <a:prstGeom prst="rect">
            <a:avLst/>
          </a:prstGeom>
        </p:spPr>
      </p:pic>
    </p:spTree>
    <p:extLst>
      <p:ext uri="{BB962C8B-B14F-4D97-AF65-F5344CB8AC3E}">
        <p14:creationId xmlns:p14="http://schemas.microsoft.com/office/powerpoint/2010/main" val="44909416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{AC7D42FD-147B-0F48-B80A-BB13F662D5DA}tf10001120</Template>
  <TotalTime>15</TotalTime>
  <Words>1191</Words>
  <Application>Microsoft Macintosh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Gill Sans MT</vt:lpstr>
      <vt:lpstr>Interstate</vt:lpstr>
      <vt:lpstr>Parcel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Treena Maguire Jinnah</dc:creator>
  <cp:lastModifiedBy>Treena Maguire Jinnah</cp:lastModifiedBy>
  <cp:revision>2</cp:revision>
  <dcterms:created xsi:type="dcterms:W3CDTF">2020-08-20T14:32:58Z</dcterms:created>
  <dcterms:modified xsi:type="dcterms:W3CDTF">2020-08-20T14:48:21Z</dcterms:modified>
</cp:coreProperties>
</file>